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60" r:id="rId3"/>
  </p:sldMasterIdLst>
  <p:notesMasterIdLst>
    <p:notesMasterId r:id="rId40"/>
  </p:notesMasterIdLst>
  <p:handoutMasterIdLst>
    <p:handoutMasterId r:id="rId41"/>
  </p:handoutMasterIdLst>
  <p:sldIdLst>
    <p:sldId id="303" r:id="rId4"/>
    <p:sldId id="369" r:id="rId5"/>
    <p:sldId id="267" r:id="rId6"/>
    <p:sldId id="363" r:id="rId7"/>
    <p:sldId id="364" r:id="rId8"/>
    <p:sldId id="375" r:id="rId9"/>
    <p:sldId id="371" r:id="rId10"/>
    <p:sldId id="333" r:id="rId11"/>
    <p:sldId id="334" r:id="rId12"/>
    <p:sldId id="344" r:id="rId13"/>
    <p:sldId id="353" r:id="rId14"/>
    <p:sldId id="378" r:id="rId15"/>
    <p:sldId id="377" r:id="rId16"/>
    <p:sldId id="345" r:id="rId17"/>
    <p:sldId id="347" r:id="rId18"/>
    <p:sldId id="379" r:id="rId19"/>
    <p:sldId id="337" r:id="rId20"/>
    <p:sldId id="339" r:id="rId21"/>
    <p:sldId id="340" r:id="rId22"/>
    <p:sldId id="341" r:id="rId23"/>
    <p:sldId id="372" r:id="rId24"/>
    <p:sldId id="350" r:id="rId25"/>
    <p:sldId id="351" r:id="rId26"/>
    <p:sldId id="349" r:id="rId27"/>
    <p:sldId id="352" r:id="rId28"/>
    <p:sldId id="370" r:id="rId29"/>
    <p:sldId id="373" r:id="rId30"/>
    <p:sldId id="366" r:id="rId31"/>
    <p:sldId id="312" r:id="rId32"/>
    <p:sldId id="313" r:id="rId33"/>
    <p:sldId id="365" r:id="rId34"/>
    <p:sldId id="367" r:id="rId35"/>
    <p:sldId id="315" r:id="rId36"/>
    <p:sldId id="316" r:id="rId37"/>
    <p:sldId id="374" r:id="rId38"/>
    <p:sldId id="368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35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5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70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883" algn="l" defTabSz="914353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060" algn="l" defTabSz="914353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236" algn="l" defTabSz="914353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413" algn="l" defTabSz="914353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009900"/>
    <a:srgbClr val="27B342"/>
    <a:srgbClr val="FF3300"/>
    <a:srgbClr val="FF9900"/>
    <a:srgbClr val="FFFF66"/>
    <a:srgbClr val="0066CC"/>
    <a:srgbClr val="0099FF"/>
    <a:srgbClr val="409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6" autoAdjust="0"/>
    <p:restoredTop sz="94660"/>
  </p:normalViewPr>
  <p:slideViewPr>
    <p:cSldViewPr>
      <p:cViewPr varScale="1">
        <p:scale>
          <a:sx n="78" d="100"/>
          <a:sy n="78" d="100"/>
        </p:scale>
        <p:origin x="15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DFDC737-1478-4A91-9B1F-A82DDF23C90D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4D654478-0762-4D44-9F7A-14D54398F5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69201-321E-463F-B6E9-C8A7904EC9A8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DE147-DEE2-47BE-BD4D-D50B81DF313F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0" y="303213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9" y="4316498"/>
            <a:ext cx="5856287" cy="406099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92500" lnSpcReduction="20000"/>
          </a:bodyPr>
          <a:lstStyle/>
          <a:p>
            <a:r>
              <a:rPr 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this has been found after </a:t>
            </a:r>
            <a:r>
              <a:rPr lang="en-US" sz="3600">
                <a:solidFill>
                  <a:srgbClr val="FF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observing the current not decay for years</a:t>
            </a:r>
            <a:r>
              <a:rPr 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! So we can for now assume that the resistivity is zero.</a:t>
            </a:r>
          </a:p>
          <a:p>
            <a:r>
              <a:rPr 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This is useful but also quite boring and expensive.</a:t>
            </a:r>
          </a:p>
          <a:p>
            <a:r>
              <a:rPr 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now </a:t>
            </a:r>
            <a:r>
              <a:rPr lang="en-US" sz="3600">
                <a:solidFill>
                  <a:srgbClr val="FF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a few other phenomena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77" indent="0" algn="ctr">
              <a:buNone/>
              <a:defRPr/>
            </a:lvl2pPr>
            <a:lvl3pPr marL="914353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3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6804D7-EC40-4309-96D1-D44B04851C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B33050-3303-4ACC-9C61-8F1114EA26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68E762-46AF-4A0C-953C-076DA110F1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D25F66-9F84-4934-88D2-5D36933A10D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8" y="1946673"/>
            <a:ext cx="4420195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8789" y="1946673"/>
            <a:ext cx="4420195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7" indent="0">
              <a:buNone/>
              <a:defRPr sz="1800"/>
            </a:lvl2pPr>
            <a:lvl3pPr marL="914353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3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294D4B-9365-4914-82C6-AA3361C989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5493" y="-8930"/>
            <a:ext cx="2241352" cy="59739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38" y="-8930"/>
            <a:ext cx="6616898" cy="59739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A2B6FB-2F19-44C2-A4F8-233495BA8A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F33040-4CBA-40E9-8015-2B6300659B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B31E15-0799-4C33-9403-CD63BB4C60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43F5E-DDC4-4B6C-885B-4F296F8D2C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96B510-F312-49F8-AC82-7403129B15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30F654-2DA3-492E-BFF8-6E0F6A2361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27EFB7D-63BF-469C-8AEB-B6FF0B0812A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12" indent="-285736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2942" indent="-2285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118" indent="-22858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295" indent="-22858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471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648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8825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001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5A090-B59A-4650-9668-D78F09068A8B}" type="datetimeFigureOut">
              <a:rPr lang="en-US" smtClean="0"/>
              <a:pPr/>
              <a:t>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2AA21-D7E6-4670-B861-5BDC9A9FF0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52400" y="228600"/>
            <a:ext cx="8839200" cy="6400800"/>
          </a:xfrm>
          <a:prstGeom prst="rect">
            <a:avLst/>
          </a:prstGeom>
          <a:noFill/>
          <a:ln w="381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-8929"/>
            <a:ext cx="8965406" cy="6161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7" y="1946673"/>
            <a:ext cx="8947547" cy="40183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fontAlgn="base">
        <a:spcBef>
          <a:spcPts val="141"/>
        </a:spcBef>
        <a:spcAft>
          <a:spcPct val="0"/>
        </a:spcAft>
        <a:defRPr sz="3400">
          <a:solidFill>
            <a:srgbClr val="AC1221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ts val="141"/>
        </a:spcBef>
        <a:spcAft>
          <a:spcPct val="0"/>
        </a:spcAft>
        <a:defRPr sz="3400">
          <a:solidFill>
            <a:srgbClr val="AC1221"/>
          </a:solidFill>
          <a:latin typeface="Helvetica" charset="0"/>
          <a:ea typeface="Heiti SC Light" charset="0"/>
          <a:cs typeface="Heiti SC Light" charset="0"/>
          <a:sym typeface="Helvetica" charset="0"/>
        </a:defRPr>
      </a:lvl2pPr>
      <a:lvl3pPr algn="ctr" rtl="0" fontAlgn="base">
        <a:spcBef>
          <a:spcPts val="141"/>
        </a:spcBef>
        <a:spcAft>
          <a:spcPct val="0"/>
        </a:spcAft>
        <a:defRPr sz="3400">
          <a:solidFill>
            <a:srgbClr val="AC1221"/>
          </a:solidFill>
          <a:latin typeface="Helvetica" charset="0"/>
          <a:ea typeface="Heiti SC Light" charset="0"/>
          <a:cs typeface="Heiti SC Light" charset="0"/>
          <a:sym typeface="Helvetica" charset="0"/>
        </a:defRPr>
      </a:lvl3pPr>
      <a:lvl4pPr algn="ctr" rtl="0" fontAlgn="base">
        <a:spcBef>
          <a:spcPts val="141"/>
        </a:spcBef>
        <a:spcAft>
          <a:spcPct val="0"/>
        </a:spcAft>
        <a:defRPr sz="3400">
          <a:solidFill>
            <a:srgbClr val="AC1221"/>
          </a:solidFill>
          <a:latin typeface="Helvetica" charset="0"/>
          <a:ea typeface="Heiti SC Light" charset="0"/>
          <a:cs typeface="Heiti SC Light" charset="0"/>
          <a:sym typeface="Helvetica" charset="0"/>
        </a:defRPr>
      </a:lvl4pPr>
      <a:lvl5pPr algn="ctr" rtl="0" fontAlgn="base">
        <a:spcBef>
          <a:spcPts val="141"/>
        </a:spcBef>
        <a:spcAft>
          <a:spcPct val="0"/>
        </a:spcAft>
        <a:defRPr sz="3400">
          <a:solidFill>
            <a:srgbClr val="AC1221"/>
          </a:solidFill>
          <a:latin typeface="Helvetica" charset="0"/>
          <a:ea typeface="Heiti SC Light" charset="0"/>
          <a:cs typeface="Heiti SC Light" charset="0"/>
          <a:sym typeface="Helvetica" charset="0"/>
        </a:defRPr>
      </a:lvl5pPr>
      <a:lvl6pPr marL="321440" algn="ctr" rtl="0" fontAlgn="base">
        <a:spcBef>
          <a:spcPts val="141"/>
        </a:spcBef>
        <a:spcAft>
          <a:spcPct val="0"/>
        </a:spcAft>
        <a:defRPr sz="3400">
          <a:solidFill>
            <a:srgbClr val="AC1221"/>
          </a:solidFill>
          <a:latin typeface="Helvetica" charset="0"/>
          <a:ea typeface="Heiti SC Light" charset="0"/>
          <a:cs typeface="Heiti SC Light" charset="0"/>
          <a:sym typeface="Helvetica" charset="0"/>
        </a:defRPr>
      </a:lvl6pPr>
      <a:lvl7pPr marL="642882" algn="ctr" rtl="0" fontAlgn="base">
        <a:spcBef>
          <a:spcPts val="141"/>
        </a:spcBef>
        <a:spcAft>
          <a:spcPct val="0"/>
        </a:spcAft>
        <a:defRPr sz="3400">
          <a:solidFill>
            <a:srgbClr val="AC1221"/>
          </a:solidFill>
          <a:latin typeface="Helvetica" charset="0"/>
          <a:ea typeface="Heiti SC Light" charset="0"/>
          <a:cs typeface="Heiti SC Light" charset="0"/>
          <a:sym typeface="Helvetica" charset="0"/>
        </a:defRPr>
      </a:lvl7pPr>
      <a:lvl8pPr marL="964323" algn="ctr" rtl="0" fontAlgn="base">
        <a:spcBef>
          <a:spcPts val="141"/>
        </a:spcBef>
        <a:spcAft>
          <a:spcPct val="0"/>
        </a:spcAft>
        <a:defRPr sz="3400">
          <a:solidFill>
            <a:srgbClr val="AC1221"/>
          </a:solidFill>
          <a:latin typeface="Helvetica" charset="0"/>
          <a:ea typeface="Heiti SC Light" charset="0"/>
          <a:cs typeface="Heiti SC Light" charset="0"/>
          <a:sym typeface="Helvetica" charset="0"/>
        </a:defRPr>
      </a:lvl8pPr>
      <a:lvl9pPr marL="1285763" algn="ctr" rtl="0" fontAlgn="base">
        <a:spcBef>
          <a:spcPts val="141"/>
        </a:spcBef>
        <a:spcAft>
          <a:spcPct val="0"/>
        </a:spcAft>
        <a:defRPr sz="3400">
          <a:solidFill>
            <a:srgbClr val="AC1221"/>
          </a:solidFill>
          <a:latin typeface="Helvetica" charset="0"/>
          <a:ea typeface="Heiti SC Light" charset="0"/>
          <a:cs typeface="Heiti SC Light" charset="0"/>
          <a:sym typeface="Helvetica" charset="0"/>
        </a:defRPr>
      </a:lvl9pPr>
    </p:titleStyle>
    <p:bodyStyle>
      <a:lvl1pPr marL="536851" indent="-349344" algn="l" rtl="0" fontAlgn="base">
        <a:spcBef>
          <a:spcPts val="1828"/>
        </a:spcBef>
        <a:spcAft>
          <a:spcPct val="0"/>
        </a:spcAft>
        <a:buSzPct val="171000"/>
        <a:buFont typeface="Gill Sans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1pPr>
      <a:lvl2pPr marL="858292" indent="-349344" algn="l" rtl="0" fontAlgn="base">
        <a:spcBef>
          <a:spcPts val="1828"/>
        </a:spcBef>
        <a:spcAft>
          <a:spcPct val="0"/>
        </a:spcAft>
        <a:buSzPct val="171000"/>
        <a:buFont typeface="Gill Sans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2pPr>
      <a:lvl3pPr marL="1170804" indent="-349344" algn="l" rtl="0" fontAlgn="base">
        <a:spcBef>
          <a:spcPts val="1828"/>
        </a:spcBef>
        <a:spcAft>
          <a:spcPct val="0"/>
        </a:spcAft>
        <a:buSzPct val="171000"/>
        <a:buFont typeface="Gill Sans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3pPr>
      <a:lvl4pPr marL="1483316" indent="-349344" algn="l" rtl="0" fontAlgn="base">
        <a:spcBef>
          <a:spcPts val="1828"/>
        </a:spcBef>
        <a:spcAft>
          <a:spcPct val="0"/>
        </a:spcAft>
        <a:buSzPct val="171000"/>
        <a:buFont typeface="Gill Sans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4pPr>
      <a:lvl5pPr marL="1804756" indent="-349344" algn="l" rtl="0" fontAlgn="base">
        <a:spcBef>
          <a:spcPts val="1828"/>
        </a:spcBef>
        <a:spcAft>
          <a:spcPct val="0"/>
        </a:spcAft>
        <a:buSzPct val="171000"/>
        <a:buFont typeface="Gill Sans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5pPr>
      <a:lvl6pPr marL="2126198" indent="-349344" algn="l" rtl="0" fontAlgn="base">
        <a:spcBef>
          <a:spcPts val="1828"/>
        </a:spcBef>
        <a:spcAft>
          <a:spcPct val="0"/>
        </a:spcAft>
        <a:buSzPct val="171000"/>
        <a:buFont typeface="Gill Sans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6pPr>
      <a:lvl7pPr marL="2447639" indent="-349344" algn="l" rtl="0" fontAlgn="base">
        <a:spcBef>
          <a:spcPts val="1828"/>
        </a:spcBef>
        <a:spcAft>
          <a:spcPct val="0"/>
        </a:spcAft>
        <a:buSzPct val="171000"/>
        <a:buFont typeface="Gill Sans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7pPr>
      <a:lvl8pPr marL="2769079" indent="-349344" algn="l" rtl="0" fontAlgn="base">
        <a:spcBef>
          <a:spcPts val="1828"/>
        </a:spcBef>
        <a:spcAft>
          <a:spcPct val="0"/>
        </a:spcAft>
        <a:buSzPct val="171000"/>
        <a:buFont typeface="Gill Sans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8pPr>
      <a:lvl9pPr marL="3090521" indent="-349344" algn="l" rtl="0" fontAlgn="base">
        <a:spcBef>
          <a:spcPts val="1828"/>
        </a:spcBef>
        <a:spcAft>
          <a:spcPct val="0"/>
        </a:spcAft>
        <a:buSzPct val="171000"/>
        <a:buFont typeface="Gill Sans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сверхпроводимость эффект мейснер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6"/>
          <p:cNvSpPr>
            <a:spLocks noChangeArrowheads="1"/>
          </p:cNvSpPr>
          <p:nvPr/>
        </p:nvSpPr>
        <p:spPr bwMode="auto">
          <a:xfrm>
            <a:off x="228600" y="0"/>
            <a:ext cx="8229600" cy="12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/>
          <a:lstStyle/>
          <a:p>
            <a:pPr algn="ctr"/>
            <a:r>
              <a:rPr lang="en-US" sz="4400" b="1" dirty="0">
                <a:solidFill>
                  <a:srgbClr val="FFFF66"/>
                </a:solidFill>
                <a:latin typeface="Comic Sans MS" charset="0"/>
              </a:rPr>
              <a:t>Superconductivity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5016698" cy="2286000"/>
          </a:xfrm>
          <a:ln/>
        </p:spPr>
        <p:txBody>
          <a:bodyPr/>
          <a:lstStyle/>
          <a:p>
            <a:pPr marL="0" algn="just">
              <a:lnSpc>
                <a:spcPct val="79000"/>
              </a:lnSpc>
              <a:spcBef>
                <a:spcPct val="0"/>
              </a:spcBef>
              <a:buNone/>
              <a:tabLst>
                <a:tab pos="1027994" algn="l"/>
                <a:tab pos="1027994" algn="l"/>
              </a:tabLst>
            </a:pPr>
            <a:r>
              <a:rPr lang="en-US" sz="24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 steady current that flows through a superconducting ring without any decrease in strength even after the removal of the field is persistent current.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6283" y="457200"/>
            <a:ext cx="3877717" cy="3187898"/>
          </a:xfrm>
          <a:prstGeom prst="rect">
            <a:avLst/>
          </a:prstGeom>
          <a:noFill/>
          <a:ln w="25400" cap="flat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19200" y="533400"/>
            <a:ext cx="3885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9900"/>
                </a:solidFill>
                <a:latin typeface="Arial Black" pitchFamily="34" charset="0"/>
              </a:rPr>
              <a:t>Persistent Current</a:t>
            </a:r>
            <a:r>
              <a:rPr lang="en-GB" b="1" dirty="0">
                <a:latin typeface="Arial Black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3352800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009900"/>
                </a:solidFill>
                <a:latin typeface="Arial Black" pitchFamily="34" charset="0"/>
              </a:rPr>
              <a:t>Critical current (</a:t>
            </a:r>
            <a:r>
              <a:rPr lang="en-GB" sz="2800" b="1" dirty="0" err="1">
                <a:solidFill>
                  <a:srgbClr val="009900"/>
                </a:solidFill>
                <a:latin typeface="Arial Black" pitchFamily="34" charset="0"/>
              </a:rPr>
              <a:t>I</a:t>
            </a:r>
            <a:r>
              <a:rPr lang="en-GB" sz="2800" b="1" baseline="-25000" dirty="0" err="1">
                <a:solidFill>
                  <a:srgbClr val="009900"/>
                </a:solidFill>
                <a:latin typeface="Arial Black" pitchFamily="34" charset="0"/>
              </a:rPr>
              <a:t>c</a:t>
            </a:r>
            <a:r>
              <a:rPr lang="en-GB" sz="2800" dirty="0">
                <a:solidFill>
                  <a:srgbClr val="009900"/>
                </a:solidFill>
                <a:latin typeface="Arial Black" pitchFamily="34" charset="0"/>
              </a:rPr>
              <a:t>)</a:t>
            </a:r>
            <a:r>
              <a:rPr lang="en-GB" dirty="0">
                <a:solidFill>
                  <a:srgbClr val="009900"/>
                </a:solidFill>
                <a:latin typeface="Arial Black" pitchFamily="34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4343400"/>
            <a:ext cx="70866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b="1" dirty="0">
                <a:solidFill>
                  <a:srgbClr val="0000FF"/>
                </a:solidFill>
              </a:rPr>
              <a:t>The maximum value of current flowing through the superconductor at which superconductivity is destroyed is called critical current (</a:t>
            </a:r>
            <a:r>
              <a:rPr lang="en-GB" sz="2000" b="1" dirty="0" err="1">
                <a:solidFill>
                  <a:srgbClr val="0000FF"/>
                </a:solidFill>
              </a:rPr>
              <a:t>I</a:t>
            </a:r>
            <a:r>
              <a:rPr lang="en-GB" sz="2000" b="1" baseline="-25000" dirty="0" err="1">
                <a:solidFill>
                  <a:srgbClr val="0000FF"/>
                </a:solidFill>
              </a:rPr>
              <a:t>c</a:t>
            </a:r>
            <a:r>
              <a:rPr lang="en-GB" sz="2000" dirty="0">
                <a:solidFill>
                  <a:srgbClr val="0000FF"/>
                </a:solidFill>
              </a:rPr>
              <a:t>). 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1017638" y="611874"/>
            <a:ext cx="7239000" cy="59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omic Sans MS" charset="0"/>
              </a:rPr>
              <a:t>Isotope effect</a:t>
            </a:r>
          </a:p>
        </p:txBody>
      </p:sp>
      <p:pic>
        <p:nvPicPr>
          <p:cNvPr id="29701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2" y="160758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 Box 14"/>
          <p:cNvSpPr txBox="1">
            <a:spLocks noChangeArrowheads="1"/>
          </p:cNvSpPr>
          <p:nvPr/>
        </p:nvSpPr>
        <p:spPr bwMode="auto">
          <a:xfrm>
            <a:off x="8229600" y="1828801"/>
            <a:ext cx="184720" cy="3693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spAutoFit/>
          </a:bodyPr>
          <a:lstStyle/>
          <a:p>
            <a:endParaRPr lang="en-US"/>
          </a:p>
        </p:txBody>
      </p:sp>
      <p:sp>
        <p:nvSpPr>
          <p:cNvPr id="29704" name="Text Box 15"/>
          <p:cNvSpPr txBox="1">
            <a:spLocks noChangeArrowheads="1"/>
          </p:cNvSpPr>
          <p:nvPr/>
        </p:nvSpPr>
        <p:spPr bwMode="auto">
          <a:xfrm>
            <a:off x="8229600" y="2667002"/>
            <a:ext cx="184720" cy="3693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3003" y="16980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dirty="0"/>
              <a:t> The critical temperature Tc of superconductors varies with isotopic mass according to the relation</a:t>
            </a:r>
          </a:p>
        </p:txBody>
      </p:sp>
      <p:graphicFrame>
        <p:nvGraphicFramePr>
          <p:cNvPr id="1024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526702"/>
              </p:ext>
            </p:extLst>
          </p:nvPr>
        </p:nvGraphicFramePr>
        <p:xfrm>
          <a:off x="2743199" y="3035300"/>
          <a:ext cx="1295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9480" imgH="241200" progId="Equation.3">
                  <p:embed/>
                </p:oleObj>
              </mc:Choice>
              <mc:Fallback>
                <p:oleObj name="Equation" r:id="rId3" imgW="609480" imgH="241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199" y="3035300"/>
                        <a:ext cx="1295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629544"/>
              </p:ext>
            </p:extLst>
          </p:nvPr>
        </p:nvGraphicFramePr>
        <p:xfrm>
          <a:off x="2179638" y="4040188"/>
          <a:ext cx="182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241200" progId="Equation.3">
                  <p:embed/>
                </p:oleObj>
              </mc:Choice>
              <mc:Fallback>
                <p:oleObj name="Equation" r:id="rId5" imgW="1193760" imgH="241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4040188"/>
                        <a:ext cx="1828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339655"/>
              </p:ext>
            </p:extLst>
          </p:nvPr>
        </p:nvGraphicFramePr>
        <p:xfrm>
          <a:off x="2180303" y="4876800"/>
          <a:ext cx="205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3000" imgH="241200" progId="Equation.3">
                  <p:embed/>
                </p:oleObj>
              </mc:Choice>
              <mc:Fallback>
                <p:oleObj name="Equation" r:id="rId7" imgW="1143000" imgH="241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0303" y="4876800"/>
                        <a:ext cx="20574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C92C-4DD2-42C0-8709-74D48148C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353" y="483876"/>
            <a:ext cx="7773293" cy="1470049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tx1"/>
                </a:solidFill>
              </a:rPr>
              <a:t>Problem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38ACF-B4CE-4422-9E13-707533A95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353" y="1752600"/>
            <a:ext cx="7925246" cy="633944"/>
          </a:xfrm>
        </p:spPr>
        <p:txBody>
          <a:bodyPr/>
          <a:lstStyle/>
          <a:p>
            <a:pPr algn="l"/>
            <a:endParaRPr lang="en-IN" dirty="0"/>
          </a:p>
          <a:p>
            <a:pPr algn="l"/>
            <a:endParaRPr lang="en-IN" dirty="0"/>
          </a:p>
          <a:p>
            <a:pPr algn="just"/>
            <a:r>
              <a:rPr lang="en-IN" dirty="0"/>
              <a:t>The critical temperature  for Hg with isotopic mass of 199.5 is 4.185 K. What will be the critical temperature when the isotopic mass is increased to 203.4?</a:t>
            </a:r>
          </a:p>
        </p:txBody>
      </p:sp>
    </p:spTree>
    <p:extLst>
      <p:ext uri="{BB962C8B-B14F-4D97-AF65-F5344CB8AC3E}">
        <p14:creationId xmlns:p14="http://schemas.microsoft.com/office/powerpoint/2010/main" val="37872924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6A7548BD-2DED-4933-AFFA-3F2B4AEA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1219200"/>
            <a:ext cx="8458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621287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52400" y="152400"/>
            <a:ext cx="876300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0000FF"/>
                </a:solidFill>
              </a:rPr>
              <a:t>TYPES OF SUPERCONDUCTORS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457343"/>
            <a:ext cx="8839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Type I superconductors exhibit complete </a:t>
            </a:r>
            <a:r>
              <a:rPr lang="en-US" sz="1800" dirty="0" err="1">
                <a:latin typeface="Arial" pitchFamily="34" charset="0"/>
                <a:ea typeface="Arial Unicode MS" pitchFamily="34" charset="-128"/>
                <a:cs typeface="Arial" pitchFamily="34" charset="0"/>
              </a:rPr>
              <a:t>Meissner</a:t>
            </a:r>
            <a:r>
              <a:rPr lang="en-US" sz="18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effect. 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Type I superconductors are also called </a:t>
            </a:r>
            <a:r>
              <a:rPr lang="en-US" sz="1800" i="1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Soft Superconductors</a:t>
            </a:r>
            <a:r>
              <a:rPr lang="en-US" sz="18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.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The normal state will be restored at H&gt; H</a:t>
            </a:r>
            <a:r>
              <a:rPr lang="en-US" sz="180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C.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 </a:t>
            </a:r>
            <a:r>
              <a:rPr lang="en-US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Examples : </a:t>
            </a:r>
            <a:r>
              <a:rPr lang="en-US" dirty="0" err="1">
                <a:latin typeface="Arial" pitchFamily="34" charset="0"/>
                <a:ea typeface="Arial Unicode MS" pitchFamily="34" charset="-128"/>
                <a:cs typeface="Arial" pitchFamily="34" charset="0"/>
              </a:rPr>
              <a:t>Cd</a:t>
            </a:r>
            <a:r>
              <a:rPr lang="en-US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, Zn, </a:t>
            </a:r>
            <a:r>
              <a:rPr lang="en-US" dirty="0" err="1">
                <a:latin typeface="Arial" pitchFamily="34" charset="0"/>
                <a:ea typeface="Arial Unicode MS" pitchFamily="34" charset="-128"/>
                <a:cs typeface="Arial" pitchFamily="34" charset="0"/>
              </a:rPr>
              <a:t>Ga</a:t>
            </a:r>
            <a:endParaRPr lang="en-US" sz="1800" baseline="-2500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  <a:p>
            <a:pPr algn="just">
              <a:buClr>
                <a:srgbClr val="FFC000"/>
              </a:buClr>
              <a:defRPr/>
            </a:pPr>
            <a:endParaRPr lang="en-US" sz="180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457200" y="838200"/>
            <a:ext cx="8458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There are two types of superconductors 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Type-I superconductors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Type-II superconductors</a:t>
            </a:r>
            <a:endParaRPr 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828800"/>
            <a:ext cx="383857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52400" y="152400"/>
            <a:ext cx="876300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0000FF"/>
                </a:solidFill>
              </a:rPr>
              <a:t>TYPE-II  SUPERCONDUCTORS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4800" y="609600"/>
            <a:ext cx="4343400" cy="6248400"/>
          </a:xfrm>
          <a:prstGeom prst="rect">
            <a:avLst/>
          </a:prstGeom>
        </p:spPr>
        <p:txBody>
          <a:bodyPr/>
          <a:lstStyle/>
          <a:p>
            <a:pPr algn="just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A Type II superconductor has two critical fields H</a:t>
            </a:r>
            <a:r>
              <a:rPr lang="en-US" b="0" kern="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C1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&lt;</a:t>
            </a:r>
            <a:r>
              <a:rPr lang="en-US" b="0" kern="0" dirty="0" err="1">
                <a:latin typeface="Arial" pitchFamily="34" charset="0"/>
                <a:ea typeface="Arial Unicode MS" pitchFamily="34" charset="-128"/>
                <a:cs typeface="Arial" pitchFamily="34" charset="0"/>
              </a:rPr>
              <a:t>H</a:t>
            </a:r>
            <a:r>
              <a:rPr lang="en-US" b="0" kern="0" baseline="-25000" dirty="0" err="1">
                <a:latin typeface="Arial" pitchFamily="34" charset="0"/>
                <a:ea typeface="Arial Unicode MS" pitchFamily="34" charset="-128"/>
                <a:cs typeface="Arial" pitchFamily="34" charset="0"/>
              </a:rPr>
              <a:t>c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&lt;H</a:t>
            </a:r>
            <a:r>
              <a:rPr lang="en-US" b="0" kern="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C2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.</a:t>
            </a:r>
          </a:p>
          <a:p>
            <a:pPr algn="just" eaLnBrk="0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Type II superconductors are also  called </a:t>
            </a:r>
            <a:r>
              <a:rPr lang="en-US" b="0" i="1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Hard Superconductors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. </a:t>
            </a:r>
          </a:p>
          <a:p>
            <a:pPr algn="just" eaLnBrk="0" hangingPunct="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They do not exhibit complete </a:t>
            </a:r>
            <a:r>
              <a:rPr lang="en-US" kern="0" dirty="0" err="1">
                <a:latin typeface="Arial" pitchFamily="34" charset="0"/>
                <a:ea typeface="Arial Unicode MS" pitchFamily="34" charset="-128"/>
                <a:cs typeface="Arial" pitchFamily="34" charset="0"/>
              </a:rPr>
              <a:t>Meissner</a:t>
            </a:r>
            <a:r>
              <a:rPr lang="en-US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effect.</a:t>
            </a:r>
          </a:p>
          <a:p>
            <a:pPr algn="just" eaLnBrk="0" hangingPunct="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Type II superconducting specimen has superconducting electrical properties </a:t>
            </a:r>
            <a:r>
              <a:rPr lang="en-US" b="0" kern="0" dirty="0" err="1">
                <a:latin typeface="Arial" pitchFamily="34" charset="0"/>
                <a:ea typeface="Arial Unicode MS" pitchFamily="34" charset="-128"/>
                <a:cs typeface="Arial" pitchFamily="34" charset="0"/>
              </a:rPr>
              <a:t>upto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H</a:t>
            </a:r>
            <a:r>
              <a:rPr lang="en-US" b="0" kern="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C2 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but between  H</a:t>
            </a:r>
            <a:r>
              <a:rPr lang="en-US" b="0" kern="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C1</a:t>
            </a:r>
            <a:r>
              <a:rPr lang="en-US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and H</a:t>
            </a:r>
            <a:r>
              <a:rPr lang="en-US" kern="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C2</a:t>
            </a:r>
            <a:r>
              <a:rPr lang="en-US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the magnetic flux density B≠0, the flux starts to penetrate the specimen at H</a:t>
            </a:r>
            <a:r>
              <a:rPr lang="en-US" kern="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C1</a:t>
            </a:r>
            <a:r>
              <a:rPr lang="en-US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 and </a:t>
            </a:r>
            <a:r>
              <a:rPr lang="en-US" kern="0" dirty="0" err="1">
                <a:latin typeface="Arial" pitchFamily="34" charset="0"/>
                <a:ea typeface="Arial Unicode MS" pitchFamily="34" charset="-128"/>
                <a:cs typeface="Arial" pitchFamily="34" charset="0"/>
              </a:rPr>
              <a:t>Meissner</a:t>
            </a:r>
            <a:r>
              <a:rPr lang="en-US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effect is said to be incomplete.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</a:t>
            </a:r>
          </a:p>
          <a:p>
            <a:pPr algn="just" eaLnBrk="0" hangingPunct="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 Examples : Nb</a:t>
            </a:r>
            <a:r>
              <a:rPr lang="en-US" b="0" kern="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3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Sn, Nb</a:t>
            </a:r>
            <a:r>
              <a:rPr lang="en-US" b="0" kern="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3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Ge, Nb</a:t>
            </a:r>
            <a:r>
              <a:rPr lang="en-US" b="0" kern="0" baseline="-2500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3</a:t>
            </a:r>
            <a:r>
              <a:rPr lang="en-US" b="0" kern="0" dirty="0">
                <a:latin typeface="Arial" pitchFamily="34" charset="0"/>
                <a:ea typeface="Arial Unicode MS" pitchFamily="34" charset="-128"/>
                <a:cs typeface="Arial" pitchFamily="34" charset="0"/>
              </a:rPr>
              <a:t>Al, </a:t>
            </a:r>
            <a:r>
              <a:rPr lang="en-US" b="0" kern="0" dirty="0" err="1">
                <a:latin typeface="Arial" pitchFamily="34" charset="0"/>
                <a:ea typeface="Arial Unicode MS" pitchFamily="34" charset="-128"/>
                <a:cs typeface="Arial" pitchFamily="34" charset="0"/>
              </a:rPr>
              <a:t>NbTi</a:t>
            </a:r>
            <a:endParaRPr lang="en-US" b="0" kern="0" dirty="0"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143000"/>
            <a:ext cx="42767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1"/>
            <a:ext cx="8610600" cy="2062099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  <a:latin typeface="+mn-lt"/>
              </a:rPr>
              <a:t>London Equations</a:t>
            </a:r>
          </a:p>
          <a:p>
            <a:pPr algn="just"/>
            <a:r>
              <a:rPr lang="en-GB" sz="1600" b="1" dirty="0">
                <a:latin typeface="+mn-lt"/>
              </a:rPr>
              <a:t>In 1935, F. London and H. London developed London equations to explain the  </a:t>
            </a:r>
          </a:p>
          <a:p>
            <a:pPr algn="just"/>
            <a:r>
              <a:rPr lang="en-GB" sz="1600" b="1" dirty="0">
                <a:latin typeface="+mn-lt"/>
              </a:rPr>
              <a:t>zero resistance and Meissner effect in superconductors. </a:t>
            </a:r>
            <a:endParaRPr lang="en-GB" sz="2400" b="1" dirty="0">
              <a:latin typeface="+mn-lt"/>
            </a:endParaRPr>
          </a:p>
          <a:p>
            <a:pPr algn="just"/>
            <a:r>
              <a:rPr lang="en-GB" b="1" dirty="0" err="1">
                <a:latin typeface="+mn-lt"/>
              </a:rPr>
              <a:t>i</a:t>
            </a:r>
            <a:r>
              <a:rPr lang="en-GB" b="1" dirty="0">
                <a:latin typeface="+mn-lt"/>
              </a:rPr>
              <a:t>) A superconductor is composed of two distinct types of electrons, normal electrons and </a:t>
            </a:r>
            <a:r>
              <a:rPr lang="en-GB" b="1" dirty="0" err="1">
                <a:latin typeface="+mn-lt"/>
              </a:rPr>
              <a:t>superelectrons</a:t>
            </a:r>
            <a:r>
              <a:rPr lang="en-GB" b="1" dirty="0">
                <a:latin typeface="+mn-lt"/>
              </a:rPr>
              <a:t>.</a:t>
            </a:r>
          </a:p>
          <a:p>
            <a:pPr algn="just"/>
            <a:r>
              <a:rPr lang="en-GB" b="1" dirty="0">
                <a:latin typeface="+mn-lt"/>
              </a:rPr>
              <a:t>ii) The normal electron behaves in a usual manner. However the</a:t>
            </a:r>
          </a:p>
          <a:p>
            <a:pPr algn="just"/>
            <a:r>
              <a:rPr lang="en-GB" b="1" dirty="0" err="1">
                <a:latin typeface="+mn-lt"/>
              </a:rPr>
              <a:t>superelectrons</a:t>
            </a:r>
            <a:r>
              <a:rPr lang="en-GB" b="1" dirty="0">
                <a:latin typeface="+mn-lt"/>
              </a:rPr>
              <a:t> behave in much different way.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3300" y="2095395"/>
            <a:ext cx="2057400" cy="369328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r>
              <a:rPr lang="en-GB" dirty="0"/>
              <a:t>n = n</a:t>
            </a:r>
            <a:r>
              <a:rPr lang="en-GB" baseline="-25000" dirty="0"/>
              <a:t>s</a:t>
            </a:r>
            <a:r>
              <a:rPr lang="en-GB" dirty="0"/>
              <a:t> + </a:t>
            </a:r>
            <a:r>
              <a:rPr lang="en-GB" dirty="0" err="1"/>
              <a:t>n</a:t>
            </a:r>
            <a:r>
              <a:rPr lang="en-GB" baseline="-25000" dirty="0" err="1"/>
              <a:t>n</a:t>
            </a:r>
            <a:endParaRPr lang="en-GB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57200" y="2125214"/>
            <a:ext cx="8382000" cy="1477323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endParaRPr lang="en-GB" dirty="0"/>
          </a:p>
          <a:p>
            <a:r>
              <a:rPr lang="en-GB" dirty="0"/>
              <a:t>n</a:t>
            </a:r>
            <a:r>
              <a:rPr lang="en-GB" baseline="-25000" dirty="0"/>
              <a:t>s</a:t>
            </a:r>
            <a:r>
              <a:rPr lang="en-GB" dirty="0"/>
              <a:t> and </a:t>
            </a:r>
            <a:r>
              <a:rPr lang="en-GB" dirty="0" err="1"/>
              <a:t>n</a:t>
            </a:r>
            <a:r>
              <a:rPr lang="en-GB" baseline="-25000" dirty="0" err="1"/>
              <a:t>n</a:t>
            </a:r>
            <a:r>
              <a:rPr lang="en-GB" baseline="-25000" dirty="0"/>
              <a:t> </a:t>
            </a:r>
            <a:r>
              <a:rPr lang="en-GB" dirty="0"/>
              <a:t>respectively are the densities of normal electrons and </a:t>
            </a:r>
            <a:r>
              <a:rPr lang="en-GB" dirty="0" err="1"/>
              <a:t>superelectrons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 equation of motion for the superconducting electrons in the presence of applied electric field is given by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9139" y="3218635"/>
            <a:ext cx="1219200" cy="63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184" y="3842414"/>
            <a:ext cx="1219200" cy="46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4839" y="4768621"/>
            <a:ext cx="1447800" cy="644929"/>
          </a:xfrm>
          <a:prstGeom prst="rect">
            <a:avLst/>
          </a:prstGeom>
          <a:solidFill>
            <a:srgbClr val="0000FF"/>
          </a:solidFill>
          <a:ln w="38100" cap="sq">
            <a:solidFill>
              <a:srgbClr val="FF33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381184" y="4273168"/>
            <a:ext cx="7010400" cy="369328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GB" dirty="0"/>
              <a:t>Differentiating   equation (2) and using  in equation (1) we get,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4800" y="3312295"/>
            <a:ext cx="466784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GB" dirty="0"/>
              <a:t>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24800" y="3884395"/>
            <a:ext cx="466784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GB" dirty="0"/>
              <a:t>(2)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4800" y="4842022"/>
            <a:ext cx="466784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GB" dirty="0"/>
              <a:t>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3E7DC-6619-48C8-85DB-065767D2A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" y="5449767"/>
            <a:ext cx="9010650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1905001"/>
            <a:ext cx="1620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1516" y="2971800"/>
            <a:ext cx="207388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09800" y="457201"/>
            <a:ext cx="4224288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GB" dirty="0"/>
              <a:t>Taking curl on both side of equation( 3) </a:t>
            </a: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1206062"/>
            <a:ext cx="457200" cy="39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1066800"/>
            <a:ext cx="838200" cy="69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57600" y="990601"/>
            <a:ext cx="533400" cy="86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60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91001" y="1170214"/>
            <a:ext cx="295275" cy="50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219200"/>
            <a:ext cx="457200" cy="39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914401" y="2133600"/>
            <a:ext cx="1706547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GB" dirty="0"/>
              <a:t>We know that,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3800" y="1143001"/>
            <a:ext cx="466784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GB" dirty="0"/>
              <a:t>(4)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3800" y="1905000"/>
            <a:ext cx="466784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GB" dirty="0"/>
              <a:t>(5)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2514601"/>
            <a:ext cx="2590800" cy="369328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GB" dirty="0"/>
              <a:t>Using 5 in 4 we get, </a:t>
            </a:r>
          </a:p>
        </p:txBody>
      </p:sp>
      <p:pic>
        <p:nvPicPr>
          <p:cNvPr id="110601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48000" y="3840774"/>
            <a:ext cx="2209800" cy="807427"/>
          </a:xfrm>
          <a:prstGeom prst="rect">
            <a:avLst/>
          </a:prstGeom>
          <a:ln w="38100" cap="sq">
            <a:solidFill>
              <a:srgbClr val="FF33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1447801" y="3733800"/>
            <a:ext cx="505256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GB" dirty="0"/>
              <a:t>Or </a:t>
            </a:r>
          </a:p>
        </p:txBody>
      </p:sp>
      <p:pic>
        <p:nvPicPr>
          <p:cNvPr id="110602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90600" y="4800600"/>
            <a:ext cx="7156174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C:\Users\arun\Desktop\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66801"/>
            <a:ext cx="7272666" cy="14668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209800" y="76200"/>
            <a:ext cx="4953000" cy="46166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GB" sz="2400" b="1" dirty="0">
                <a:solidFill>
                  <a:srgbClr val="0000FF"/>
                </a:solidFill>
              </a:rPr>
              <a:t>Explanation of flux penetration </a:t>
            </a:r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1" y="2743201"/>
            <a:ext cx="1676400" cy="32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6410" y="3581401"/>
            <a:ext cx="2671191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3912" y="4343400"/>
            <a:ext cx="316088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8201" y="5257800"/>
            <a:ext cx="23963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1" y="4724401"/>
            <a:ext cx="3505200" cy="35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06140" y="2514600"/>
            <a:ext cx="233766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191000" y="2209801"/>
            <a:ext cx="4343400" cy="369328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GB" dirty="0"/>
              <a:t>using London second equation, we get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3124201"/>
            <a:ext cx="3581400" cy="369328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GB" dirty="0"/>
              <a:t>Taking curl both sides, we get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3962400"/>
            <a:ext cx="3581400" cy="369328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GB" dirty="0"/>
              <a:t>Using standard </a:t>
            </a:r>
            <a:r>
              <a:rPr lang="en-GB" dirty="0" err="1"/>
              <a:t>identiy</a:t>
            </a:r>
            <a:r>
              <a:rPr lang="en-GB" dirty="0"/>
              <a:t> , we get </a:t>
            </a:r>
          </a:p>
        </p:txBody>
      </p:sp>
      <p:pic>
        <p:nvPicPr>
          <p:cNvPr id="11162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05402" y="3200400"/>
            <a:ext cx="245533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6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10201" y="3886200"/>
            <a:ext cx="185492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7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719482" y="4953000"/>
            <a:ext cx="17481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8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257801" y="5867401"/>
            <a:ext cx="254350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4495800" y="4724401"/>
            <a:ext cx="4648200" cy="338554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GB" sz="1600" dirty="0"/>
              <a:t>The one dimension form of above equation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7200" y="5715000"/>
            <a:ext cx="4648200" cy="338554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GB" sz="1600" dirty="0"/>
              <a:t>The  solution of one dimension equation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1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1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1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828800"/>
            <a:ext cx="4876800" cy="2514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</p:spPr>
      </p:pic>
      <p:pic>
        <p:nvPicPr>
          <p:cNvPr id="112646" name="Picture 6" descr="C:\Users\arun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495800"/>
            <a:ext cx="8202613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914400"/>
            <a:ext cx="254350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304800"/>
            <a:ext cx="71342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81000" y="60198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London penetration depth is given by </a:t>
            </a:r>
          </a:p>
        </p:txBody>
      </p:sp>
      <p:graphicFrame>
        <p:nvGraphicFramePr>
          <p:cNvPr id="151555" name="Object 3"/>
          <p:cNvGraphicFramePr>
            <a:graphicFrameLocks noChangeAspect="1"/>
          </p:cNvGraphicFramePr>
          <p:nvPr/>
        </p:nvGraphicFramePr>
        <p:xfrm>
          <a:off x="4800600" y="6019800"/>
          <a:ext cx="1524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320" imgH="482400" progId="Equation.3">
                  <p:embed/>
                </p:oleObj>
              </mc:Choice>
              <mc:Fallback>
                <p:oleObj name="Equation" r:id="rId6" imgW="78732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6019800"/>
                        <a:ext cx="15240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944562"/>
          </a:xfrm>
        </p:spPr>
        <p:txBody>
          <a:bodyPr/>
          <a:lstStyle/>
          <a:p>
            <a:pPr algn="l"/>
            <a:r>
              <a:rPr lang="en-US" sz="4000" dirty="0"/>
              <a:t>Topics to be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382000" cy="58674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Introduction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Properties of Superconductors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Critical Temperature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Critical Magnetic Field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Meissner</a:t>
            </a:r>
            <a:r>
              <a:rPr lang="en-US" dirty="0"/>
              <a:t> Effect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Persistent Current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Critical Current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Isotope Effect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Numerical Problems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1" y="2963934"/>
            <a:ext cx="7467600" cy="3589266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1" y="1524000"/>
            <a:ext cx="3442447" cy="12192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1" y="685800"/>
            <a:ext cx="4778375" cy="3810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9124" y="838200"/>
            <a:ext cx="82200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601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599"/>
            <a:ext cx="8153400" cy="576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AutoShape 2" descr="Image result for bcs theory gif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3667" name="Picture 3" descr="C:\Users\arun\Desktop\bc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228600"/>
            <a:ext cx="3886200" cy="3087281"/>
          </a:xfrm>
          <a:prstGeom prst="rect">
            <a:avLst/>
          </a:prstGeom>
          <a:noFill/>
        </p:spPr>
      </p:pic>
      <p:pic>
        <p:nvPicPr>
          <p:cNvPr id="113668" name="Picture 4" descr="C:\Users\arun\Desktop\bcs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3657600"/>
            <a:ext cx="4038600" cy="2764858"/>
          </a:xfrm>
          <a:prstGeom prst="rect">
            <a:avLst/>
          </a:prstGeom>
          <a:noFill/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81000"/>
            <a:ext cx="4876799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22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pPr algn="l"/>
            <a:r>
              <a:rPr lang="en-US" sz="2800" dirty="0"/>
              <a:t>  Cooper pair binding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135564"/>
          </a:xfrm>
        </p:spPr>
        <p:txBody>
          <a:bodyPr/>
          <a:lstStyle/>
          <a:p>
            <a:r>
              <a:rPr lang="en-US" sz="1600" dirty="0"/>
              <a:t>The superconductivity occurs when an attractive interaction between two electrons due to phonon exchange dominates the usual repulsive interaction. This is the fundamental postulate of the BCS theory.</a:t>
            </a:r>
          </a:p>
          <a:p>
            <a:endParaRPr lang="en-US" sz="1600" dirty="0"/>
          </a:p>
          <a:p>
            <a:r>
              <a:rPr lang="en-US" sz="1600" dirty="0"/>
              <a:t>The energy of the pair of electrons in bound state is less than the energy of the pair in free state. </a:t>
            </a:r>
          </a:p>
          <a:p>
            <a:r>
              <a:rPr lang="en-US" sz="1600" dirty="0"/>
              <a:t>This difference of energy is called binding energy of the Cooper pairs</a:t>
            </a:r>
            <a:r>
              <a:rPr lang="en-US" dirty="0"/>
              <a:t>. </a:t>
            </a:r>
            <a:r>
              <a:rPr lang="en-US" sz="1600" dirty="0"/>
              <a:t>It means by applying this amount of energy we can break this pair.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/>
              <a:t>The pairing is complete at T = 0 K and completely broken at T = Tc.</a:t>
            </a:r>
          </a:p>
          <a:p>
            <a:pPr>
              <a:buNone/>
            </a:pPr>
            <a:endParaRPr lang="en-US" sz="1600" dirty="0"/>
          </a:p>
          <a:p>
            <a:r>
              <a:rPr lang="en-US" sz="1600" dirty="0"/>
              <a:t> It was observed that the binding energy of the Cooper pair is maximum when electrons forming the pair have opposite momenta and spins.</a:t>
            </a:r>
          </a:p>
          <a:p>
            <a:endParaRPr lang="en-US" sz="1600" dirty="0"/>
          </a:p>
          <a:p>
            <a:r>
              <a:rPr lang="en-US" sz="1600" dirty="0"/>
              <a:t>Cooper pair binding energy or the energy gap is Eg = 3kTc</a:t>
            </a:r>
          </a:p>
          <a:p>
            <a:pPr>
              <a:buNone/>
            </a:pPr>
            <a:r>
              <a:rPr lang="en-US" sz="1600" dirty="0"/>
              <a:t>      where k is the Boltzmann constant.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8174" y="838200"/>
            <a:ext cx="80486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sz="2800" dirty="0"/>
              <a:t>High Temperature (T</a:t>
            </a:r>
            <a:r>
              <a:rPr lang="en-US" sz="2800" baseline="-25000" dirty="0"/>
              <a:t>C</a:t>
            </a:r>
            <a:r>
              <a:rPr lang="en-US" sz="2800" dirty="0"/>
              <a:t>) Superconductors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867399"/>
          </a:xfrm>
        </p:spPr>
        <p:txBody>
          <a:bodyPr/>
          <a:lstStyle/>
          <a:p>
            <a:r>
              <a:rPr lang="en-US" sz="1600" dirty="0"/>
              <a:t>The high temperature superconductors represent a new class of materials, those bear extraordinary superconducting and magnetic properties. </a:t>
            </a:r>
          </a:p>
          <a:p>
            <a:r>
              <a:rPr lang="en-US" sz="1600" dirty="0"/>
              <a:t>These types of superconductors have great potential for wide ranging technological applications.</a:t>
            </a:r>
          </a:p>
          <a:p>
            <a:r>
              <a:rPr lang="en-US" sz="1600" dirty="0"/>
              <a:t>Superconducting transition temperature greater than 77 K.</a:t>
            </a:r>
          </a:p>
          <a:p>
            <a:pPr>
              <a:buNone/>
            </a:pPr>
            <a:r>
              <a:rPr lang="en-US" sz="1600" dirty="0"/>
              <a:t>      </a:t>
            </a:r>
          </a:p>
          <a:p>
            <a:pPr>
              <a:buNone/>
            </a:pPr>
            <a:r>
              <a:rPr lang="en-US" sz="1600" dirty="0"/>
              <a:t>      </a:t>
            </a:r>
            <a:r>
              <a:rPr lang="en-US" sz="1600" b="1" dirty="0"/>
              <a:t>Examples</a:t>
            </a:r>
          </a:p>
          <a:p>
            <a:pPr>
              <a:buNone/>
            </a:pPr>
            <a:r>
              <a:rPr lang="en-US" sz="1600" dirty="0"/>
              <a:t>       (</a:t>
            </a:r>
            <a:r>
              <a:rPr lang="en-US" sz="1600" dirty="0" err="1"/>
              <a:t>i</a:t>
            </a:r>
            <a:r>
              <a:rPr lang="en-US" sz="1600" dirty="0"/>
              <a:t>) Yttrium barium copper oxide (YBa</a:t>
            </a:r>
            <a:r>
              <a:rPr lang="en-US" sz="1600" baseline="-25000" dirty="0"/>
              <a:t>2</a:t>
            </a:r>
            <a:r>
              <a:rPr lang="en-US" sz="1600" dirty="0"/>
              <a:t>Cu</a:t>
            </a:r>
            <a:r>
              <a:rPr lang="en-US" sz="1600" baseline="-25000" dirty="0"/>
              <a:t>3</a:t>
            </a:r>
            <a:r>
              <a:rPr lang="en-US" sz="1600" dirty="0"/>
              <a:t>O</a:t>
            </a:r>
            <a:r>
              <a:rPr lang="en-US" sz="1600" baseline="-25000" dirty="0"/>
              <a:t>7</a:t>
            </a:r>
            <a:r>
              <a:rPr lang="en-US" sz="1600" dirty="0"/>
              <a:t>) with 92 K as Tc.</a:t>
            </a:r>
          </a:p>
          <a:p>
            <a:pPr>
              <a:buNone/>
            </a:pPr>
            <a:r>
              <a:rPr lang="en-US" sz="1600" dirty="0"/>
              <a:t>       (ii) Bismuth strontium calcium copper oxide {(</a:t>
            </a:r>
            <a:r>
              <a:rPr lang="en-US" sz="1600" dirty="0" err="1"/>
              <a:t>BiPb</a:t>
            </a:r>
            <a:r>
              <a:rPr lang="en-US" sz="1600" dirty="0"/>
              <a:t>)</a:t>
            </a:r>
            <a:r>
              <a:rPr lang="en-US" sz="1600" baseline="-25000" dirty="0"/>
              <a:t>2</a:t>
            </a:r>
            <a:r>
              <a:rPr lang="en-US" sz="1600" dirty="0"/>
              <a:t>Sr</a:t>
            </a:r>
            <a:r>
              <a:rPr lang="en-US" sz="1600" baseline="-25000" dirty="0"/>
              <a:t>2</a:t>
            </a:r>
            <a:r>
              <a:rPr lang="en-US" sz="1600" dirty="0"/>
              <a:t>Ca</a:t>
            </a:r>
            <a:r>
              <a:rPr lang="en-US" sz="1600" baseline="-25000" dirty="0"/>
              <a:t>2</a:t>
            </a:r>
            <a:r>
              <a:rPr lang="en-US" sz="1600" dirty="0"/>
              <a:t>Cu</a:t>
            </a:r>
            <a:r>
              <a:rPr lang="en-US" sz="1600" baseline="-25000" dirty="0"/>
              <a:t>3</a:t>
            </a:r>
            <a:r>
              <a:rPr lang="en-US" sz="1600" dirty="0"/>
              <a:t>O</a:t>
            </a:r>
            <a:r>
              <a:rPr lang="en-US" sz="1600" baseline="-25000" dirty="0"/>
              <a:t>x</a:t>
            </a:r>
            <a:r>
              <a:rPr lang="en-US" sz="1600" dirty="0"/>
              <a:t>} with 105 K as Tc.</a:t>
            </a:r>
          </a:p>
          <a:p>
            <a:pPr>
              <a:buNone/>
            </a:pPr>
            <a:r>
              <a:rPr lang="en-US" sz="1600" dirty="0"/>
              <a:t>       (iii) Thallium barium calcium copper oxide (TlBa</a:t>
            </a:r>
            <a:r>
              <a:rPr lang="en-US" sz="1600" baseline="-25000" dirty="0"/>
              <a:t>2</a:t>
            </a:r>
            <a:r>
              <a:rPr lang="en-US" sz="1600" dirty="0"/>
              <a:t>Ca</a:t>
            </a:r>
            <a:r>
              <a:rPr lang="en-US" sz="1600" baseline="-25000" dirty="0"/>
              <a:t>2</a:t>
            </a:r>
            <a:r>
              <a:rPr lang="en-US" sz="1600" dirty="0"/>
              <a:t>Cu</a:t>
            </a:r>
            <a:r>
              <a:rPr lang="en-US" sz="1600" baseline="-25000" dirty="0"/>
              <a:t>3</a:t>
            </a:r>
            <a:r>
              <a:rPr lang="en-US" sz="1600" dirty="0"/>
              <a:t>O</a:t>
            </a:r>
            <a:r>
              <a:rPr lang="en-US" sz="1600" baseline="-25000" dirty="0"/>
              <a:t>y</a:t>
            </a:r>
            <a:r>
              <a:rPr lang="en-US" sz="1600" dirty="0"/>
              <a:t>) with 115 K as Tc.</a:t>
            </a:r>
          </a:p>
          <a:p>
            <a:pPr>
              <a:buNone/>
            </a:pPr>
            <a:r>
              <a:rPr lang="en-US" sz="1600" dirty="0"/>
              <a:t>       (iv) Mercury barium calcium copper oxide (HgBa</a:t>
            </a:r>
            <a:r>
              <a:rPr lang="en-US" sz="1600" baseline="-25000" dirty="0"/>
              <a:t>2</a:t>
            </a:r>
            <a:r>
              <a:rPr lang="en-US" sz="1600" dirty="0"/>
              <a:t>Ca</a:t>
            </a:r>
            <a:r>
              <a:rPr lang="en-US" sz="1600" baseline="-25000" dirty="0"/>
              <a:t>2</a:t>
            </a:r>
            <a:r>
              <a:rPr lang="en-US" sz="1600" dirty="0"/>
              <a:t>Cu</a:t>
            </a:r>
            <a:r>
              <a:rPr lang="en-US" sz="1600" baseline="-25000" dirty="0"/>
              <a:t>3</a:t>
            </a:r>
            <a:r>
              <a:rPr lang="en-US" sz="1600" dirty="0"/>
              <a:t>O</a:t>
            </a:r>
            <a:r>
              <a:rPr lang="en-US" sz="1600" baseline="-25000" dirty="0"/>
              <a:t>y</a:t>
            </a:r>
            <a:r>
              <a:rPr lang="en-US" sz="1600" dirty="0"/>
              <a:t>) with 135 K as Tc.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S_trafo_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1676400"/>
            <a:ext cx="30257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 descr="HTS_trafo_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2057400"/>
            <a:ext cx="455295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304800" y="2286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/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Comic Sans MS" charset="0"/>
              </a:rPr>
              <a:t>APPLICATIONS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  <a:latin typeface="Comic Sans MS" charset="0"/>
              </a:rPr>
              <a:t>Transformers for railway power supply</a:t>
            </a:r>
            <a:endParaRPr lang="en-US" sz="3200" baseline="-25000" dirty="0">
              <a:solidFill>
                <a:schemeClr val="tx2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1"/>
            <a:ext cx="8534400" cy="792163"/>
          </a:xfrm>
        </p:spPr>
        <p:txBody>
          <a:bodyPr/>
          <a:lstStyle/>
          <a:p>
            <a:pPr algn="l" eaLnBrk="1" hangingPunct="1"/>
            <a:r>
              <a:rPr lang="en-US" sz="4000" dirty="0"/>
              <a:t>Introduction</a:t>
            </a:r>
          </a:p>
        </p:txBody>
      </p:sp>
      <p:grpSp>
        <p:nvGrpSpPr>
          <p:cNvPr id="15377" name="Group 5"/>
          <p:cNvGrpSpPr>
            <a:grpSpLocks/>
          </p:cNvGrpSpPr>
          <p:nvPr/>
        </p:nvGrpSpPr>
        <p:grpSpPr bwMode="auto">
          <a:xfrm>
            <a:off x="250826" y="4397376"/>
            <a:ext cx="5235505" cy="1570038"/>
            <a:chOff x="174" y="2784"/>
            <a:chExt cx="3123" cy="989"/>
          </a:xfrm>
        </p:grpSpPr>
        <p:sp>
          <p:nvSpPr>
            <p:cNvPr id="15378" name="Text Box 6"/>
            <p:cNvSpPr txBox="1">
              <a:spLocks noChangeArrowheads="1"/>
            </p:cNvSpPr>
            <p:nvPr/>
          </p:nvSpPr>
          <p:spPr bwMode="auto">
            <a:xfrm>
              <a:off x="288" y="2784"/>
              <a:ext cx="3009" cy="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He found that electrical resistivity of some metals, alloys and compounds drops suddenly to zero when they are cooled below a certain temperature.</a:t>
              </a:r>
            </a:p>
            <a:p>
              <a:endParaRPr lang="en-US" sz="2400" dirty="0"/>
            </a:p>
          </p:txBody>
        </p:sp>
        <p:sp>
          <p:nvSpPr>
            <p:cNvPr id="13319" name="Oval 7"/>
            <p:cNvSpPr>
              <a:spLocks noChangeArrowheads="1"/>
            </p:cNvSpPr>
            <p:nvPr/>
          </p:nvSpPr>
          <p:spPr bwMode="auto">
            <a:xfrm>
              <a:off x="174" y="2846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13320" name="Freeform 8"/>
          <p:cNvSpPr>
            <a:spLocks/>
          </p:cNvSpPr>
          <p:nvPr/>
        </p:nvSpPr>
        <p:spPr bwMode="auto">
          <a:xfrm>
            <a:off x="5562600" y="2286000"/>
            <a:ext cx="2438400" cy="698500"/>
          </a:xfrm>
          <a:custGeom>
            <a:avLst/>
            <a:gdLst>
              <a:gd name="T0" fmla="*/ 2438400 w 1536"/>
              <a:gd name="T1" fmla="*/ 0 h 440"/>
              <a:gd name="T2" fmla="*/ 1371600 w 1536"/>
              <a:gd name="T3" fmla="*/ 457200 h 440"/>
              <a:gd name="T4" fmla="*/ 838200 w 1536"/>
              <a:gd name="T5" fmla="*/ 609600 h 440"/>
              <a:gd name="T6" fmla="*/ 152400 w 1536"/>
              <a:gd name="T7" fmla="*/ 685800 h 440"/>
              <a:gd name="T8" fmla="*/ 0 w 1536"/>
              <a:gd name="T9" fmla="*/ 685800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6"/>
              <a:gd name="T16" fmla="*/ 0 h 440"/>
              <a:gd name="T17" fmla="*/ 1536 w 1536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6" h="440">
                <a:moveTo>
                  <a:pt x="1536" y="0"/>
                </a:moveTo>
                <a:cubicBezTo>
                  <a:pt x="1284" y="112"/>
                  <a:pt x="1032" y="224"/>
                  <a:pt x="864" y="288"/>
                </a:cubicBezTo>
                <a:cubicBezTo>
                  <a:pt x="696" y="352"/>
                  <a:pt x="656" y="360"/>
                  <a:pt x="528" y="384"/>
                </a:cubicBezTo>
                <a:cubicBezTo>
                  <a:pt x="400" y="408"/>
                  <a:pt x="184" y="424"/>
                  <a:pt x="96" y="432"/>
                </a:cubicBezTo>
                <a:cubicBezTo>
                  <a:pt x="8" y="440"/>
                  <a:pt x="16" y="432"/>
                  <a:pt x="0" y="432"/>
                </a:cubicBezTo>
              </a:path>
            </a:pathLst>
          </a:custGeom>
          <a:noFill/>
          <a:ln w="38100">
            <a:solidFill>
              <a:srgbClr val="CC3300"/>
            </a:solidFill>
            <a:prstDash val="dash"/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pSp>
        <p:nvGrpSpPr>
          <p:cNvPr id="15366" name="Group 10"/>
          <p:cNvGrpSpPr>
            <a:grpSpLocks/>
          </p:cNvGrpSpPr>
          <p:nvPr/>
        </p:nvGrpSpPr>
        <p:grpSpPr bwMode="auto">
          <a:xfrm>
            <a:off x="276226" y="1219200"/>
            <a:ext cx="4524375" cy="3243263"/>
            <a:chOff x="174" y="768"/>
            <a:chExt cx="2850" cy="2043"/>
          </a:xfrm>
        </p:grpSpPr>
        <p:pic>
          <p:nvPicPr>
            <p:cNvPr id="15373" name="Picture 11" descr="ONNE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2" y="768"/>
              <a:ext cx="1085" cy="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74" name="Text Box 12"/>
            <p:cNvSpPr txBox="1">
              <a:spLocks noChangeArrowheads="1"/>
            </p:cNvSpPr>
            <p:nvPr/>
          </p:nvSpPr>
          <p:spPr bwMode="auto">
            <a:xfrm>
              <a:off x="240" y="2171"/>
              <a:ext cx="2784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dirty="0"/>
                <a:t>The phenomenon of superconductivity was first discovered by </a:t>
              </a:r>
              <a:r>
                <a:rPr lang="en-US" dirty="0" err="1"/>
                <a:t>Kammerlingh</a:t>
              </a:r>
              <a:r>
                <a:rPr lang="en-US" dirty="0"/>
                <a:t> </a:t>
              </a:r>
              <a:r>
                <a:rPr lang="en-US" dirty="0" err="1"/>
                <a:t>Onnes</a:t>
              </a:r>
              <a:r>
                <a:rPr lang="en-US" dirty="0"/>
                <a:t> in 1911.</a:t>
              </a:r>
              <a:endParaRPr lang="en-US" sz="2400" dirty="0"/>
            </a:p>
          </p:txBody>
        </p:sp>
        <p:sp>
          <p:nvSpPr>
            <p:cNvPr id="13325" name="Oval 13"/>
            <p:cNvSpPr>
              <a:spLocks noChangeArrowheads="1"/>
            </p:cNvSpPr>
            <p:nvPr/>
          </p:nvSpPr>
          <p:spPr bwMode="auto">
            <a:xfrm>
              <a:off x="174" y="2246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304800" y="5562600"/>
            <a:ext cx="5514390" cy="1016282"/>
            <a:chOff x="174" y="3360"/>
            <a:chExt cx="2864" cy="709"/>
          </a:xfrm>
        </p:grpSpPr>
        <p:sp>
          <p:nvSpPr>
            <p:cNvPr id="15371" name="Text Box 15"/>
            <p:cNvSpPr txBox="1">
              <a:spLocks noChangeArrowheads="1"/>
            </p:cNvSpPr>
            <p:nvPr/>
          </p:nvSpPr>
          <p:spPr bwMode="auto">
            <a:xfrm>
              <a:off x="189" y="3360"/>
              <a:ext cx="2849" cy="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  This phenomenon is known as superconductivity and the materials that exhibit this </a:t>
              </a:r>
              <a:r>
                <a:rPr lang="en-US" dirty="0" err="1"/>
                <a:t>behaviour</a:t>
              </a:r>
              <a:r>
                <a:rPr lang="en-US" dirty="0"/>
                <a:t> are called as superconductors.</a:t>
              </a:r>
              <a:endParaRPr lang="en-US" sz="2400" dirty="0"/>
            </a:p>
          </p:txBody>
        </p:sp>
        <p:sp>
          <p:nvSpPr>
            <p:cNvPr id="13328" name="Oval 16"/>
            <p:cNvSpPr>
              <a:spLocks noChangeArrowheads="1"/>
            </p:cNvSpPr>
            <p:nvPr/>
          </p:nvSpPr>
          <p:spPr bwMode="auto">
            <a:xfrm>
              <a:off x="174" y="3420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143000"/>
            <a:ext cx="4191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LTS_coil_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1"/>
            <a:ext cx="8458200" cy="562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 descr="LTS_coil_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85800"/>
            <a:ext cx="247808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381000" y="-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Comic Sans MS" charset="0"/>
              </a:rPr>
              <a:t>Powerful superconducting magnets</a:t>
            </a:r>
            <a:endParaRPr lang="en-US" sz="3600" baseline="-25000" dirty="0">
              <a:solidFill>
                <a:schemeClr val="tx2"/>
              </a:solidFill>
              <a:latin typeface="Comic Sans MS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SQUID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30764"/>
          </a:xfrm>
        </p:spPr>
        <p:txBody>
          <a:bodyPr/>
          <a:lstStyle/>
          <a:p>
            <a:r>
              <a:rPr lang="en-US" sz="2000" dirty="0"/>
              <a:t>The superconducting quantum interference device (SQUID) may be configured as a magnetometer to detect incredibly small magnetic fields, i.e., small enough to measure the magnetic fields in living</a:t>
            </a:r>
          </a:p>
          <a:p>
            <a:pPr>
              <a:buNone/>
            </a:pPr>
            <a:r>
              <a:rPr lang="en-US" sz="2000" dirty="0"/>
              <a:t>     organisms.</a:t>
            </a:r>
          </a:p>
        </p:txBody>
      </p:sp>
      <p:pic>
        <p:nvPicPr>
          <p:cNvPr id="114692" name="Picture 4" descr="Superconducting Quantum Interference Device (SQUID) Magnetomoter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514600"/>
            <a:ext cx="4953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algn="l"/>
            <a:r>
              <a:rPr lang="en-US" dirty="0"/>
              <a:t>Maglev Trains</a:t>
            </a:r>
          </a:p>
        </p:txBody>
      </p:sp>
      <p:pic>
        <p:nvPicPr>
          <p:cNvPr id="4" name="Content Placeholder 3" descr="imag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295400"/>
            <a:ext cx="6096000" cy="42672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" descr="LTS_med_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1" y="3429000"/>
            <a:ext cx="304006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4" descr="structur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9019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Rectangle 5"/>
          <p:cNvSpPr>
            <a:spLocks noChangeArrowheads="1"/>
          </p:cNvSpPr>
          <p:nvPr/>
        </p:nvSpPr>
        <p:spPr bwMode="auto">
          <a:xfrm>
            <a:off x="914400" y="457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/>
          <a:lstStyle/>
          <a:p>
            <a:pPr algn="ctr"/>
            <a:r>
              <a:rPr lang="ru-RU" sz="3600" dirty="0">
                <a:solidFill>
                  <a:schemeClr val="tx2"/>
                </a:solidFill>
                <a:latin typeface="Comic Sans MS" charset="0"/>
              </a:rPr>
              <a:t>        </a:t>
            </a:r>
            <a:r>
              <a:rPr lang="en-US" sz="3600" dirty="0">
                <a:solidFill>
                  <a:schemeClr val="tx2"/>
                </a:solidFill>
                <a:latin typeface="Comic Sans MS" charset="0"/>
              </a:rPr>
              <a:t>Medical </a:t>
            </a:r>
            <a:r>
              <a:rPr lang="en-US" sz="3600" dirty="0" err="1">
                <a:solidFill>
                  <a:schemeClr val="tx2"/>
                </a:solidFill>
                <a:latin typeface="Comic Sans MS" charset="0"/>
              </a:rPr>
              <a:t>NMR</a:t>
            </a:r>
            <a:r>
              <a:rPr lang="en-US" sz="3600" dirty="0">
                <a:solidFill>
                  <a:schemeClr val="tx2"/>
                </a:solidFill>
                <a:latin typeface="Comic Sans MS" charset="0"/>
              </a:rPr>
              <a:t> tomography equipment</a:t>
            </a:r>
            <a:endParaRPr lang="en-US" sz="3600" baseline="-25000" dirty="0">
              <a:solidFill>
                <a:schemeClr val="tx2"/>
              </a:solidFill>
              <a:latin typeface="Comic Sans MS" charset="0"/>
            </a:endParaRPr>
          </a:p>
        </p:txBody>
      </p:sp>
      <p:pic>
        <p:nvPicPr>
          <p:cNvPr id="56325" name="Picture 6" descr="LTS_med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3276600"/>
            <a:ext cx="4419600" cy="330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152400"/>
            <a:ext cx="5867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omic Sans MS" charset="0"/>
              </a:rPr>
              <a:t>High frequency filters for wireless communications</a:t>
            </a:r>
          </a:p>
        </p:txBody>
      </p:sp>
      <p:pic>
        <p:nvPicPr>
          <p:cNvPr id="57347" name="Picture 3" descr="HTS_filter_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392239"/>
            <a:ext cx="3803650" cy="258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 descr="HTS_mobil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981450"/>
            <a:ext cx="38608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 descr="HTS_mobil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055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pPr algn="l"/>
            <a:r>
              <a:rPr lang="en-US" sz="4000" dirty="0"/>
              <a:t>SUMMARY</a:t>
            </a:r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81200"/>
            <a:ext cx="30384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066800"/>
            <a:ext cx="7010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2590800"/>
            <a:ext cx="57340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4648200"/>
            <a:ext cx="77628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3810000"/>
            <a:ext cx="41243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4906964"/>
          </a:xfrm>
        </p:spPr>
        <p:txBody>
          <a:bodyPr/>
          <a:lstStyle/>
          <a:p>
            <a:pPr algn="ctr">
              <a:buNone/>
            </a:pPr>
            <a:endParaRPr lang="en-US" sz="4800" dirty="0"/>
          </a:p>
          <a:p>
            <a:pPr algn="ctr">
              <a:buNone/>
            </a:pPr>
            <a:endParaRPr lang="en-US" sz="4800" dirty="0"/>
          </a:p>
          <a:p>
            <a:pPr algn="ctr">
              <a:buNone/>
            </a:pPr>
            <a:r>
              <a:rPr lang="en-US" sz="4800" dirty="0"/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sz="2800" dirty="0"/>
              <a:t>  Critical Temperature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3505199"/>
          </a:xfrm>
        </p:spPr>
        <p:txBody>
          <a:bodyPr/>
          <a:lstStyle/>
          <a:p>
            <a:r>
              <a:rPr lang="en-US" sz="1600" dirty="0"/>
              <a:t>As temperature decreases, conductivity increases (electrical resistivity decreases), but it was found for some materials that suddenly at a particular temperature called transition temperature or critical temperature (T</a:t>
            </a:r>
            <a:r>
              <a:rPr lang="en-US" sz="1600" baseline="-25000" dirty="0"/>
              <a:t>C</a:t>
            </a:r>
            <a:r>
              <a:rPr lang="en-US" sz="1600" dirty="0"/>
              <a:t>), the conductivity becomes infinite, that is, the resistance suddenly falls to zero. </a:t>
            </a:r>
          </a:p>
          <a:p>
            <a:endParaRPr lang="en-US" sz="1600" dirty="0"/>
          </a:p>
          <a:p>
            <a:pPr>
              <a:buNone/>
            </a:pPr>
            <a:r>
              <a:rPr lang="en-US" sz="1600" b="1" dirty="0"/>
              <a:t>       Examples of superconductors</a:t>
            </a:r>
          </a:p>
          <a:p>
            <a:r>
              <a:rPr lang="en-US" sz="1600" dirty="0"/>
              <a:t>Tin, lead, Mercury, Niobium, Cadmium, </a:t>
            </a:r>
            <a:r>
              <a:rPr lang="en-US" sz="1600" dirty="0" err="1"/>
              <a:t>Aluminium</a:t>
            </a:r>
            <a:r>
              <a:rPr lang="en-US" sz="1600" dirty="0"/>
              <a:t>.</a:t>
            </a:r>
          </a:p>
          <a:p>
            <a:r>
              <a:rPr lang="en-US" sz="1600" dirty="0"/>
              <a:t>Many good conductors like Ag, Au. Cu are not superconductors.</a:t>
            </a:r>
          </a:p>
          <a:p>
            <a:r>
              <a:rPr lang="en-US" sz="1600" dirty="0"/>
              <a:t>Superconducting elements can be metal, alloy or semiconductor.</a:t>
            </a:r>
          </a:p>
          <a:p>
            <a:endParaRPr lang="en-US" sz="1600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505200"/>
            <a:ext cx="701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2"/>
          </a:xfrm>
        </p:spPr>
        <p:txBody>
          <a:bodyPr/>
          <a:lstStyle/>
          <a:p>
            <a:pPr algn="l"/>
            <a:r>
              <a:rPr lang="en-US" sz="2400" dirty="0"/>
              <a:t>Critical Magnetic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190999"/>
          </a:xfrm>
        </p:spPr>
        <p:txBody>
          <a:bodyPr/>
          <a:lstStyle/>
          <a:p>
            <a:r>
              <a:rPr lang="en-US" sz="1600" dirty="0"/>
              <a:t>By the application of external magnetic field, the superconducting state can be destroyed and normal state can be restored.</a:t>
            </a:r>
          </a:p>
          <a:p>
            <a:r>
              <a:rPr lang="en-US" sz="1600" dirty="0"/>
              <a:t>The </a:t>
            </a:r>
            <a:r>
              <a:rPr lang="en-US" sz="1600" b="1" dirty="0"/>
              <a:t>critical magnetic field</a:t>
            </a:r>
            <a:r>
              <a:rPr lang="en-US" sz="1600" dirty="0"/>
              <a:t> H</a:t>
            </a:r>
            <a:r>
              <a:rPr lang="en-US" sz="1600" baseline="-25000" dirty="0"/>
              <a:t>C  </a:t>
            </a:r>
            <a:r>
              <a:rPr lang="en-US" sz="1600" dirty="0"/>
              <a:t>refers to the maximum magnetic field strength below which a material remains superconducting. </a:t>
            </a:r>
          </a:p>
          <a:p>
            <a:pPr>
              <a:buNone/>
            </a:pPr>
            <a:r>
              <a:rPr lang="en-US" sz="1600" dirty="0"/>
              <a:t>                                H&lt; H</a:t>
            </a:r>
            <a:r>
              <a:rPr lang="en-US" sz="1600" baseline="-25000" dirty="0"/>
              <a:t>C</a:t>
            </a:r>
            <a:r>
              <a:rPr lang="en-US" sz="1600" dirty="0"/>
              <a:t>,T&lt;T</a:t>
            </a:r>
            <a:r>
              <a:rPr lang="en-US" sz="1600" baseline="-25000" dirty="0"/>
              <a:t>C </a:t>
            </a:r>
            <a:r>
              <a:rPr lang="en-US" sz="1600" dirty="0"/>
              <a:t> ----- superconducting state</a:t>
            </a:r>
          </a:p>
          <a:p>
            <a:pPr>
              <a:buNone/>
            </a:pPr>
            <a:r>
              <a:rPr lang="en-US" sz="1600" dirty="0"/>
              <a:t>                                 H&gt; H</a:t>
            </a:r>
            <a:r>
              <a:rPr lang="en-US" sz="1600" baseline="-25000" dirty="0"/>
              <a:t>C</a:t>
            </a:r>
            <a:r>
              <a:rPr lang="en-US" sz="1600" dirty="0"/>
              <a:t>,T&gt;T</a:t>
            </a:r>
            <a:r>
              <a:rPr lang="en-US" sz="1600" baseline="-25000" dirty="0"/>
              <a:t>C</a:t>
            </a:r>
            <a:r>
              <a:rPr lang="en-US" sz="1600" dirty="0"/>
              <a:t> ----- normal state</a:t>
            </a:r>
          </a:p>
          <a:p>
            <a:endParaRPr lang="en-US" sz="1600" dirty="0"/>
          </a:p>
          <a:p>
            <a:r>
              <a:rPr lang="en-US" sz="1600" dirty="0"/>
              <a:t>The critical or the threshold value of the applied field H</a:t>
            </a:r>
            <a:r>
              <a:rPr lang="en-US" sz="1600" baseline="-25000" dirty="0"/>
              <a:t>C</a:t>
            </a:r>
            <a:r>
              <a:rPr lang="en-US" sz="1600" dirty="0"/>
              <a:t> for the destruction of superconductivity is a function of temperature (T). </a:t>
            </a:r>
          </a:p>
          <a:p>
            <a:r>
              <a:rPr lang="en-US" sz="1600" dirty="0"/>
              <a:t>The critical magnetic field H</a:t>
            </a:r>
            <a:r>
              <a:rPr lang="en-US" sz="1600" baseline="-25000" dirty="0"/>
              <a:t>C</a:t>
            </a:r>
            <a:r>
              <a:rPr lang="en-US" sz="1600" dirty="0"/>
              <a:t> will be zero at T=T</a:t>
            </a:r>
            <a:r>
              <a:rPr lang="en-US" sz="1600" baseline="-25000" dirty="0"/>
              <a:t>C</a:t>
            </a:r>
          </a:p>
          <a:p>
            <a:r>
              <a:rPr lang="en-US" sz="1600" dirty="0"/>
              <a:t>The critical field varies with temperature according to the parabolic law</a:t>
            </a:r>
          </a:p>
          <a:p>
            <a:endParaRPr lang="en-US" sz="1600" baseline="-25000" dirty="0"/>
          </a:p>
          <a:p>
            <a:endParaRPr lang="en-US" sz="1600" baseline="-25000" dirty="0"/>
          </a:p>
          <a:p>
            <a:endParaRPr lang="en-US" sz="1600" baseline="-25000" dirty="0"/>
          </a:p>
          <a:p>
            <a:pPr>
              <a:buNone/>
            </a:pPr>
            <a:r>
              <a:rPr lang="en-US" sz="1600" dirty="0"/>
              <a:t> </a:t>
            </a:r>
          </a:p>
          <a:p>
            <a:endParaRPr lang="en-US" sz="1600" baseline="-25000" dirty="0"/>
          </a:p>
          <a:p>
            <a:pPr>
              <a:buNone/>
            </a:pPr>
            <a:endParaRPr lang="en-US" sz="1600" baseline="-25000" dirty="0"/>
          </a:p>
          <a:p>
            <a:pPr>
              <a:buNone/>
            </a:pPr>
            <a:endParaRPr lang="en-US" sz="1600" baseline="-25000" dirty="0"/>
          </a:p>
          <a:p>
            <a:endParaRPr lang="en-US" sz="1600" baseline="-25000" dirty="0"/>
          </a:p>
        </p:txBody>
      </p:sp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267200"/>
            <a:ext cx="29241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3657600"/>
            <a:ext cx="4419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6FF-914B-4C00-9869-A762B532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Problem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F97155-E21C-4D73-AE43-152F4F4D3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24000"/>
            <a:ext cx="7467600" cy="1000125"/>
          </a:xfrm>
        </p:spPr>
      </p:pic>
    </p:spTree>
    <p:extLst>
      <p:ext uri="{BB962C8B-B14F-4D97-AF65-F5344CB8AC3E}">
        <p14:creationId xmlns:p14="http://schemas.microsoft.com/office/powerpoint/2010/main" val="212258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47712" y="990600"/>
            <a:ext cx="786288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/>
              <a:t>Meissner</a:t>
            </a:r>
            <a:r>
              <a:rPr lang="en-US" sz="4000" dirty="0"/>
              <a:t>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" y="889844"/>
            <a:ext cx="8686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important property of the superconducting phase is the repulsion of magnetic flux lines from the bulk of superconductor. It is called </a:t>
            </a:r>
            <a:r>
              <a:rPr lang="en-US" dirty="0" err="1"/>
              <a:t>Meissner</a:t>
            </a:r>
            <a:r>
              <a:rPr lang="en-US" dirty="0"/>
              <a:t> effect. </a:t>
            </a:r>
          </a:p>
          <a:p>
            <a:r>
              <a:rPr lang="en-US" dirty="0"/>
              <a:t>When a specimen is placed in a magnetic field, the magnetic flux lines pass through it (Fig. 1b, normal metal). </a:t>
            </a:r>
          </a:p>
          <a:p>
            <a:endParaRPr lang="en-US" dirty="0"/>
          </a:p>
          <a:p>
            <a:r>
              <a:rPr lang="en-US" dirty="0"/>
              <a:t>Now, if the temperature is decreased below the transition temperature (Tc), it expels all the magnetic flux lines from inside of the specimen (Fig. 1a, superconductor). </a:t>
            </a:r>
          </a:p>
          <a:p>
            <a:r>
              <a:rPr lang="en-US" dirty="0"/>
              <a:t>Hence, we get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</a:t>
            </a:r>
          </a:p>
          <a:p>
            <a:r>
              <a:rPr lang="en-US" dirty="0"/>
              <a:t> M is the intensity of </a:t>
            </a:r>
            <a:r>
              <a:rPr lang="en-US" dirty="0" err="1"/>
              <a:t>magnetisation</a:t>
            </a:r>
            <a:r>
              <a:rPr lang="en-US" dirty="0"/>
              <a:t> </a:t>
            </a:r>
          </a:p>
          <a:p>
            <a:r>
              <a:rPr lang="en-US" dirty="0"/>
              <a:t> H is  applied magnetic field. </a:t>
            </a:r>
          </a:p>
          <a:p>
            <a:r>
              <a:rPr lang="en-US" dirty="0"/>
              <a:t>Now, magnetic susceptibility</a:t>
            </a:r>
          </a:p>
          <a:p>
            <a:r>
              <a:rPr lang="en-US" dirty="0"/>
              <a:t>                  </a:t>
            </a:r>
          </a:p>
          <a:p>
            <a:endParaRPr lang="en-US" dirty="0"/>
          </a:p>
          <a:p>
            <a:r>
              <a:rPr lang="en-US" dirty="0"/>
              <a:t>Since diamagnetic materials have negative magnetic </a:t>
            </a:r>
          </a:p>
          <a:p>
            <a:r>
              <a:rPr lang="en-US" dirty="0"/>
              <a:t>susceptibility, the specimen becomes an ‘ideal</a:t>
            </a:r>
          </a:p>
          <a:p>
            <a:r>
              <a:rPr lang="en-US" dirty="0"/>
              <a:t>diamagnetic’ in superconducting state.</a:t>
            </a:r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4575" y="3200400"/>
            <a:ext cx="30194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1381" name="Object 5"/>
          <p:cNvGraphicFramePr>
            <a:graphicFrameLocks noChangeAspect="1"/>
          </p:cNvGraphicFramePr>
          <p:nvPr/>
        </p:nvGraphicFramePr>
        <p:xfrm>
          <a:off x="2590800" y="4724400"/>
          <a:ext cx="15240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63280" imgH="393480" progId="Equation.3">
                  <p:embed/>
                </p:oleObj>
              </mc:Choice>
              <mc:Fallback>
                <p:oleObj name="Equation" r:id="rId3" imgW="863280" imgH="393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724400"/>
                        <a:ext cx="15240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3" name="Object 7"/>
          <p:cNvGraphicFramePr>
            <a:graphicFrameLocks noChangeAspect="1"/>
          </p:cNvGraphicFramePr>
          <p:nvPr/>
        </p:nvGraphicFramePr>
        <p:xfrm>
          <a:off x="2057400" y="3200400"/>
          <a:ext cx="1828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06360" imgH="228600" progId="Equation.3">
                  <p:embed/>
                </p:oleObj>
              </mc:Choice>
              <mc:Fallback>
                <p:oleObj name="Equation" r:id="rId5" imgW="120636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200400"/>
                        <a:ext cx="1828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5" name="Object 9"/>
          <p:cNvGraphicFramePr>
            <a:graphicFrameLocks noChangeAspect="1"/>
          </p:cNvGraphicFramePr>
          <p:nvPr/>
        </p:nvGraphicFramePr>
        <p:xfrm>
          <a:off x="2362200" y="3581400"/>
          <a:ext cx="990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83920" imgH="164880" progId="Equation.3">
                  <p:embed/>
                </p:oleObj>
              </mc:Choice>
              <mc:Fallback>
                <p:oleObj name="Equation" r:id="rId7" imgW="583920" imgH="1648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581400"/>
                        <a:ext cx="990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896938" y="792163"/>
            <a:ext cx="7410450" cy="48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95" tIns="46798" rIns="89995" bIns="46798">
            <a:spAutoFit/>
          </a:bodyPr>
          <a:lstStyle/>
          <a:p>
            <a:pPr algn="ctr">
              <a:lnSpc>
                <a:spcPct val="90000"/>
              </a:lnSpc>
              <a:spcBef>
                <a:spcPts val="1750"/>
              </a:spcBef>
              <a:buClr>
                <a:srgbClr val="008000"/>
              </a:buClr>
              <a:buSzPct val="100000"/>
              <a:tabLst>
                <a:tab pos="0" algn="l"/>
                <a:tab pos="914353" algn="l"/>
                <a:tab pos="1828706" algn="l"/>
                <a:tab pos="2743060" algn="l"/>
                <a:tab pos="3657413" algn="l"/>
                <a:tab pos="4571766" algn="l"/>
                <a:tab pos="5486119" algn="l"/>
                <a:tab pos="6400473" algn="l"/>
                <a:tab pos="7314825" algn="l"/>
                <a:tab pos="8229179" algn="l"/>
                <a:tab pos="9143532" algn="l"/>
                <a:tab pos="10057885" algn="l"/>
              </a:tabLst>
            </a:pPr>
            <a:r>
              <a:rPr lang="en-GB" sz="2800" b="1" dirty="0">
                <a:solidFill>
                  <a:srgbClr val="008000"/>
                </a:solidFill>
                <a:latin typeface="Comic Sans MS" charset="0"/>
              </a:rPr>
              <a:t>The </a:t>
            </a:r>
            <a:r>
              <a:rPr lang="en-GB" sz="2800" b="1" dirty="0" err="1">
                <a:solidFill>
                  <a:srgbClr val="008000"/>
                </a:solidFill>
                <a:latin typeface="Comic Sans MS" charset="0"/>
              </a:rPr>
              <a:t>Meissner</a:t>
            </a:r>
            <a:r>
              <a:rPr lang="en-GB" sz="2800" b="1" dirty="0">
                <a:solidFill>
                  <a:srgbClr val="008000"/>
                </a:solidFill>
                <a:latin typeface="Comic Sans MS" charset="0"/>
              </a:rPr>
              <a:t> Effect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42875" y="1514475"/>
            <a:ext cx="5302250" cy="37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95" tIns="46798" rIns="89995" bIns="46798">
            <a:spAutoFit/>
          </a:bodyPr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8000"/>
              </a:buClr>
              <a:buSzPct val="100000"/>
              <a:tabLst>
                <a:tab pos="0" algn="l"/>
                <a:tab pos="914353" algn="l"/>
                <a:tab pos="1828706" algn="l"/>
                <a:tab pos="2743060" algn="l"/>
                <a:tab pos="3657413" algn="l"/>
                <a:tab pos="4571766" algn="l"/>
                <a:tab pos="5486119" algn="l"/>
                <a:tab pos="6400473" algn="l"/>
                <a:tab pos="7314825" algn="l"/>
                <a:tab pos="8229179" algn="l"/>
                <a:tab pos="9143532" algn="l"/>
                <a:tab pos="10057885" algn="l"/>
              </a:tabLst>
            </a:pPr>
            <a:r>
              <a:rPr lang="en-GB" sz="2000" b="1" dirty="0">
                <a:solidFill>
                  <a:srgbClr val="008000"/>
                </a:solidFill>
                <a:latin typeface="Comic Sans MS" charset="0"/>
              </a:rPr>
              <a:t>superconductors push out magnetic fields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65100" y="5935663"/>
            <a:ext cx="8866188" cy="37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95" tIns="46798" rIns="89995" bIns="46798">
            <a:spAutoFit/>
          </a:bodyPr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8000"/>
              </a:buClr>
              <a:buSzPct val="100000"/>
              <a:tabLst>
                <a:tab pos="0" algn="l"/>
                <a:tab pos="914353" algn="l"/>
                <a:tab pos="1828706" algn="l"/>
                <a:tab pos="2743060" algn="l"/>
                <a:tab pos="3657413" algn="l"/>
                <a:tab pos="4571766" algn="l"/>
                <a:tab pos="5486119" algn="l"/>
                <a:tab pos="6400473" algn="l"/>
                <a:tab pos="7314825" algn="l"/>
                <a:tab pos="8229179" algn="l"/>
                <a:tab pos="9143532" algn="l"/>
                <a:tab pos="10057885" algn="l"/>
              </a:tabLst>
            </a:pPr>
            <a:r>
              <a:rPr lang="en-GB" sz="2000" b="1" dirty="0">
                <a:solidFill>
                  <a:srgbClr val="008000"/>
                </a:solidFill>
                <a:latin typeface="Comic Sans MS" charset="0"/>
              </a:rPr>
              <a:t>The value of magnetic susceptibility for superconductor is negative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133600"/>
            <a:ext cx="5321300" cy="2952750"/>
          </a:xfrm>
          <a:prstGeom prst="rect">
            <a:avLst/>
          </a:prstGeom>
          <a:noFill/>
        </p:spPr>
      </p:pic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828800" y="1828800"/>
            <a:ext cx="1498600" cy="48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95" tIns="46798" rIns="89995" bIns="46798">
            <a:spAutoFit/>
          </a:bodyPr>
          <a:lstStyle/>
          <a:p>
            <a:pPr algn="ctr">
              <a:lnSpc>
                <a:spcPct val="90000"/>
              </a:lnSpc>
              <a:spcBef>
                <a:spcPts val="1750"/>
              </a:spcBef>
              <a:buClr>
                <a:srgbClr val="990000"/>
              </a:buClr>
              <a:buSzPct val="100000"/>
              <a:tabLst>
                <a:tab pos="0" algn="l"/>
                <a:tab pos="914353" algn="l"/>
                <a:tab pos="1828706" algn="l"/>
                <a:tab pos="2743060" algn="l"/>
                <a:tab pos="3657413" algn="l"/>
                <a:tab pos="4571766" algn="l"/>
                <a:tab pos="5486119" algn="l"/>
                <a:tab pos="6400473" algn="l"/>
                <a:tab pos="7314825" algn="l"/>
                <a:tab pos="8229179" algn="l"/>
                <a:tab pos="9143532" algn="l"/>
                <a:tab pos="10057885" algn="l"/>
              </a:tabLst>
            </a:pPr>
            <a:r>
              <a:rPr lang="en-GB" sz="2800" b="1" i="1" dirty="0">
                <a:solidFill>
                  <a:srgbClr val="990000"/>
                </a:solidFill>
                <a:latin typeface="Comic Sans MS" charset="0"/>
              </a:rPr>
              <a:t>T</a:t>
            </a:r>
            <a:r>
              <a:rPr lang="en-GB" sz="2800" b="1" dirty="0">
                <a:solidFill>
                  <a:srgbClr val="990000"/>
                </a:solidFill>
                <a:latin typeface="Comic Sans MS" charset="0"/>
              </a:rPr>
              <a:t> &gt; </a:t>
            </a:r>
            <a:r>
              <a:rPr lang="en-GB" sz="2800" b="1" i="1" dirty="0" err="1">
                <a:solidFill>
                  <a:srgbClr val="990000"/>
                </a:solidFill>
                <a:latin typeface="Comic Sans MS" charset="0"/>
              </a:rPr>
              <a:t>T</a:t>
            </a:r>
            <a:r>
              <a:rPr lang="en-GB" sz="2800" b="1" baseline="-25000" dirty="0" err="1">
                <a:solidFill>
                  <a:srgbClr val="990000"/>
                </a:solidFill>
                <a:latin typeface="Comic Sans MS" charset="0"/>
              </a:rPr>
              <a:t>c</a:t>
            </a:r>
            <a:endParaRPr lang="en-GB" sz="2800" b="1" baseline="-25000" dirty="0">
              <a:solidFill>
                <a:srgbClr val="990000"/>
              </a:solidFill>
              <a:latin typeface="Comic Sans MS" charset="0"/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4724400" y="1828800"/>
            <a:ext cx="1498600" cy="48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95" tIns="46798" rIns="89995" bIns="46798">
            <a:spAutoFit/>
          </a:bodyPr>
          <a:lstStyle/>
          <a:p>
            <a:pPr algn="ctr">
              <a:lnSpc>
                <a:spcPct val="90000"/>
              </a:lnSpc>
              <a:spcBef>
                <a:spcPts val="1750"/>
              </a:spcBef>
              <a:buClr>
                <a:srgbClr val="0066FF"/>
              </a:buClr>
              <a:buSzPct val="100000"/>
              <a:tabLst>
                <a:tab pos="0" algn="l"/>
                <a:tab pos="914353" algn="l"/>
                <a:tab pos="1828706" algn="l"/>
                <a:tab pos="2743060" algn="l"/>
                <a:tab pos="3657413" algn="l"/>
                <a:tab pos="4571766" algn="l"/>
                <a:tab pos="5486119" algn="l"/>
                <a:tab pos="6400473" algn="l"/>
                <a:tab pos="7314825" algn="l"/>
                <a:tab pos="8229179" algn="l"/>
                <a:tab pos="9143532" algn="l"/>
                <a:tab pos="10057885" algn="l"/>
              </a:tabLst>
            </a:pPr>
            <a:r>
              <a:rPr lang="en-GB" sz="2800" b="1" i="1" dirty="0">
                <a:solidFill>
                  <a:srgbClr val="0066FF"/>
                </a:solidFill>
                <a:latin typeface="Comic Sans MS" charset="0"/>
              </a:rPr>
              <a:t>T</a:t>
            </a:r>
            <a:r>
              <a:rPr lang="en-GB" sz="2800" b="1" dirty="0">
                <a:solidFill>
                  <a:srgbClr val="0066FF"/>
                </a:solidFill>
                <a:latin typeface="Comic Sans MS" charset="0"/>
              </a:rPr>
              <a:t> &lt; </a:t>
            </a:r>
            <a:r>
              <a:rPr lang="en-GB" sz="2800" b="1" i="1" dirty="0" err="1">
                <a:solidFill>
                  <a:srgbClr val="0066FF"/>
                </a:solidFill>
                <a:latin typeface="Comic Sans MS" charset="0"/>
              </a:rPr>
              <a:t>T</a:t>
            </a:r>
            <a:r>
              <a:rPr lang="en-GB" sz="2800" b="1" baseline="-25000" dirty="0" err="1">
                <a:solidFill>
                  <a:srgbClr val="0066FF"/>
                </a:solidFill>
                <a:latin typeface="Comic Sans MS" charset="0"/>
              </a:rPr>
              <a:t>c</a:t>
            </a:r>
            <a:endParaRPr lang="en-GB" sz="2800" b="1" baseline="-25000" dirty="0">
              <a:solidFill>
                <a:srgbClr val="0066FF"/>
              </a:solidFill>
              <a:latin typeface="Comic Sans MS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799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AC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"/>
        <a:ea typeface="Heiti SC Light"/>
        <a:cs typeface="Heiti SC Light"/>
      </a:majorFont>
      <a:minorFont>
        <a:latin typeface="Helvetica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799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66800" algn="l"/>
          </a:tabLst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  <a:ea typeface="Heiti SC Light" charset="0"/>
            <a:cs typeface="Heiti SC Light" charset="0"/>
            <a:sym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799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66800" algn="l"/>
          </a:tabLst>
          <a:defRPr kumimoji="0" lang="en-US" sz="3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  <a:ea typeface="Heiti SC Light" charset="0"/>
            <a:cs typeface="Heiti SC Light" charset="0"/>
            <a:sym typeface="Helvetica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1254</Words>
  <Application>Microsoft Office PowerPoint</Application>
  <PresentationFormat>On-screen Show (4:3)</PresentationFormat>
  <Paragraphs>150</Paragraphs>
  <Slides>36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Arial Black</vt:lpstr>
      <vt:lpstr>Calibri</vt:lpstr>
      <vt:lpstr>Comic Sans MS</vt:lpstr>
      <vt:lpstr>Gill Sans</vt:lpstr>
      <vt:lpstr>Helvetica</vt:lpstr>
      <vt:lpstr>Lucida Grande</vt:lpstr>
      <vt:lpstr>Wingdings</vt:lpstr>
      <vt:lpstr>Default Design</vt:lpstr>
      <vt:lpstr>Custom Design</vt:lpstr>
      <vt:lpstr>Title &amp; Bullets</vt:lpstr>
      <vt:lpstr>Equation</vt:lpstr>
      <vt:lpstr>PowerPoint Presentation</vt:lpstr>
      <vt:lpstr>Topics to be covered</vt:lpstr>
      <vt:lpstr>Introduction</vt:lpstr>
      <vt:lpstr>  Critical Temperature</vt:lpstr>
      <vt:lpstr>Critical Magnetic Field</vt:lpstr>
      <vt:lpstr>Problem 1</vt:lpstr>
      <vt:lpstr>PowerPoint Presentation</vt:lpstr>
      <vt:lpstr>Meissner effect</vt:lpstr>
      <vt:lpstr>PowerPoint Presentation</vt:lpstr>
      <vt:lpstr>PowerPoint Presentation</vt:lpstr>
      <vt:lpstr>PowerPoint Presentation</vt:lpstr>
      <vt:lpstr>Problem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Cooper pair binding energy</vt:lpstr>
      <vt:lpstr>PowerPoint Presentation</vt:lpstr>
      <vt:lpstr>High Temperature (TC) Superconductors</vt:lpstr>
      <vt:lpstr>PowerPoint Presentation</vt:lpstr>
      <vt:lpstr>PowerPoint Presentation</vt:lpstr>
      <vt:lpstr>SQUID</vt:lpstr>
      <vt:lpstr>Maglev Trains</vt:lpstr>
      <vt:lpstr>PowerPoint Presentation</vt:lpstr>
      <vt:lpstr>High frequency filters for wireless communications</vt:lpstr>
      <vt:lpstr>SUMMARY</vt:lpstr>
      <vt:lpstr>PowerPoint Presentation</vt:lpstr>
    </vt:vector>
  </TitlesOfParts>
  <Company>Programvare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</dc:creator>
  <cp:lastModifiedBy>ashu</cp:lastModifiedBy>
  <cp:revision>205</cp:revision>
  <cp:lastPrinted>2011-02-02T13:51:17Z</cp:lastPrinted>
  <dcterms:created xsi:type="dcterms:W3CDTF">2011-02-02T09:52:40Z</dcterms:created>
  <dcterms:modified xsi:type="dcterms:W3CDTF">2021-05-11T03:28:12Z</dcterms:modified>
</cp:coreProperties>
</file>